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2" r:id="rId4"/>
    <p:sldId id="305" r:id="rId5"/>
    <p:sldId id="306" r:id="rId6"/>
    <p:sldId id="307" r:id="rId7"/>
    <p:sldId id="309" r:id="rId8"/>
    <p:sldId id="273" r:id="rId9"/>
    <p:sldId id="308" r:id="rId10"/>
    <p:sldId id="297" r:id="rId11"/>
    <p:sldId id="310" r:id="rId12"/>
    <p:sldId id="311" r:id="rId13"/>
    <p:sldId id="265" r:id="rId14"/>
    <p:sldId id="313" r:id="rId15"/>
    <p:sldId id="314" r:id="rId16"/>
    <p:sldId id="266" r:id="rId17"/>
    <p:sldId id="31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6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8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95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2461847"/>
            <a:ext cx="9421935" cy="16082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management mobility – TYPICKÁ OPATŘENÍ PRO PLÁNY UDRŽITELNÉ MĚSTSKÉ MOBILITY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69282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en-AU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Education Based On Sustainable Urban Mobility Projects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81291DE-25DF-45E4-8A5B-56933A2C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9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„Měkký“ management mobility zahrnuje</a:t>
            </a:r>
            <a:r>
              <a:rPr lang="en-AU" sz="2800" b="1" dirty="0">
                <a:solidFill>
                  <a:srgbClr val="1EA2C1"/>
                </a:solidFill>
              </a:rPr>
              <a:t>:    </a:t>
            </a:r>
            <a:endParaRPr lang="en-AU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3639844"/>
            <a:ext cx="10533189" cy="296471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Marketing  udržitelných druhů dopravy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Komunikace se všemi uživateli, poradenství pro plánování osobních cest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Vzdělávací a informační kampaně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tx1"/>
                </a:solidFill>
              </a:rPr>
              <a:t>MaaS</a:t>
            </a:r>
            <a:r>
              <a:rPr lang="cs-CZ" sz="2000" dirty="0">
                <a:solidFill>
                  <a:schemeClr val="tx1"/>
                </a:solidFill>
              </a:rPr>
              <a:t> – integrované multimodální služby pomocí komunikačních kanálů a platforem (internetové plánovače cest, mobilní aplikace atd.)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podmínka: </a:t>
            </a:r>
            <a:r>
              <a:rPr lang="cs-CZ" sz="2000" dirty="0">
                <a:solidFill>
                  <a:schemeClr val="tx1"/>
                </a:solidFill>
              </a:rPr>
              <a:t>nabídka kvalitní infrastruktury pro udržitelné druhy dopravy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A06A0A-26BF-421B-A156-4CBD507BA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73" y="1616557"/>
            <a:ext cx="3231472" cy="32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en-AU" sz="2800" b="1" dirty="0">
                <a:solidFill>
                  <a:srgbClr val="1EA2C1"/>
                </a:solidFill>
              </a:rPr>
              <a:t>„</a:t>
            </a:r>
            <a:r>
              <a:rPr lang="cs-CZ" sz="2800" b="1" dirty="0">
                <a:solidFill>
                  <a:srgbClr val="1EA2C1"/>
                </a:solidFill>
              </a:rPr>
              <a:t>Tvrdý“ management mobility zahrnuje: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7999" y="2835923"/>
            <a:ext cx="10533189" cy="3853462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Strategie pro ovlivňování poptávky pomocí regulace </a:t>
            </a:r>
            <a:r>
              <a:rPr lang="en-AU" sz="1800" b="1" dirty="0">
                <a:solidFill>
                  <a:schemeClr val="tx1"/>
                </a:solidFill>
              </a:rPr>
              <a:t>(demand management strategies</a:t>
            </a:r>
            <a:r>
              <a:rPr lang="cs-CZ" sz="1800" b="1" dirty="0">
                <a:solidFill>
                  <a:schemeClr val="tx1"/>
                </a:solidFill>
              </a:rPr>
              <a:t>):</a:t>
            </a:r>
            <a:r>
              <a:rPr lang="en-AU" sz="1800" b="1" dirty="0">
                <a:solidFill>
                  <a:schemeClr val="tx1"/>
                </a:solidFill>
              </a:rPr>
              <a:t> </a:t>
            </a:r>
          </a:p>
          <a:p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1"/>
                </a:solidFill>
              </a:rPr>
              <a:t>Regulace založená na charakteristice vozidel nebo uživatelů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</a:rPr>
              <a:t>bezplatný vjezd do určité zóny pouze pro ty, kteří zde žijí. Návštěvníci mají buď vjezd zakázán nebo mají parkování v takové zóně zpoplatněno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chemeClr val="tx1"/>
                </a:solidFill>
              </a:rPr>
              <a:t>nízkoemisní</a:t>
            </a:r>
            <a:r>
              <a:rPr lang="cs-CZ" sz="1600" dirty="0">
                <a:solidFill>
                  <a:schemeClr val="tx1"/>
                </a:solidFill>
              </a:rPr>
              <a:t> zóny (</a:t>
            </a:r>
            <a:r>
              <a:rPr lang="cs-CZ" sz="1600" dirty="0" err="1">
                <a:solidFill>
                  <a:schemeClr val="tx1"/>
                </a:solidFill>
              </a:rPr>
              <a:t>Low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Emission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Zone</a:t>
            </a:r>
            <a:r>
              <a:rPr lang="cs-CZ" sz="1600" dirty="0">
                <a:solidFill>
                  <a:schemeClr val="tx1"/>
                </a:solidFill>
              </a:rPr>
              <a:t>), kam mají vjezd povolen pouze vozidla, která splňují emisní limity</a:t>
            </a:r>
          </a:p>
          <a:p>
            <a:pPr algn="just"/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1"/>
                </a:solidFill>
              </a:rPr>
              <a:t>Zpoplatnění vjezdu nebo parkování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</a:rPr>
              <a:t>placené parkování je nejčastějším regulačním opatřením v evropských městech. Míra, do jaké je schopno placené parkování ovlivnit rozhodování uživatelů, závisí na vymahatelnosti parkovací politiky (kontrola parkovacích míst a jejich používání v souladu s pravidly), na výši parkovacích poplatků a na ochotě uživatelů je platit.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</a:rPr>
              <a:t>příklady zpoplatněného vjezdu: Londýn, Stockholm (cca 30 % automobilů do těchto oblastí nevjíždí)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766D82-7147-4ADC-AF67-9E77FB71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347" y="1580864"/>
            <a:ext cx="3022664" cy="20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Fond mobility: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592083"/>
            <a:ext cx="10533189" cy="4012477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>
                <a:solidFill>
                  <a:schemeClr val="tx1"/>
                </a:solidFill>
              </a:rPr>
              <a:t>Politické rozhodnutí, že výnosy ze zpoplatněné infrastruktury, parkování nebo z vjezdu do městských zón budou využity pro regulaci individuální automobilové i nákladní dopravy a pro rozvoj sítí veřejné, cyklistické a pěší dopravy (včetně dalších služeb sdílené mobility apod.) a pro jejich propagaci.</a:t>
            </a:r>
          </a:p>
          <a:p>
            <a:pPr algn="just"/>
            <a:endParaRPr lang="cs-CZ" sz="1600" b="1" dirty="0">
              <a:solidFill>
                <a:schemeClr val="tx1"/>
              </a:solidFill>
            </a:endParaRPr>
          </a:p>
          <a:p>
            <a:pPr algn="just"/>
            <a:r>
              <a:rPr lang="cs-CZ" sz="1600" b="1" dirty="0">
                <a:solidFill>
                  <a:schemeClr val="tx1"/>
                </a:solidFill>
              </a:rPr>
              <a:t>Příklady fondů mobility</a:t>
            </a:r>
            <a:r>
              <a:rPr lang="en-AU" sz="1600" b="1" dirty="0">
                <a:solidFill>
                  <a:schemeClr val="tx1"/>
                </a:solidFill>
              </a:rPr>
              <a:t>: 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AU" sz="1600" b="1" dirty="0">
                <a:solidFill>
                  <a:schemeClr val="tx1"/>
                </a:solidFill>
              </a:rPr>
              <a:t>Amsterdam</a:t>
            </a:r>
            <a:r>
              <a:rPr lang="en-AU" sz="1600" dirty="0">
                <a:solidFill>
                  <a:schemeClr val="tx1"/>
                </a:solidFill>
              </a:rPr>
              <a:t> – </a:t>
            </a:r>
            <a:r>
              <a:rPr lang="cs-CZ" sz="1600" dirty="0">
                <a:solidFill>
                  <a:schemeClr val="tx1"/>
                </a:solidFill>
              </a:rPr>
              <a:t>cca 3</a:t>
            </a:r>
            <a:r>
              <a:rPr lang="en-AU" sz="1600" dirty="0">
                <a:solidFill>
                  <a:schemeClr val="tx1"/>
                </a:solidFill>
              </a:rPr>
              <a:t>0% </a:t>
            </a:r>
            <a:r>
              <a:rPr lang="cs-CZ" sz="1600" dirty="0">
                <a:solidFill>
                  <a:schemeClr val="tx1"/>
                </a:solidFill>
              </a:rPr>
              <a:t>z vybraných poplatků je využito pro síť veřejné dopravy a 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</a:rPr>
              <a:t>bezpečnost dopravy</a:t>
            </a:r>
            <a:r>
              <a:rPr lang="en-AU" sz="1600" dirty="0">
                <a:solidFill>
                  <a:schemeClr val="tx1"/>
                </a:solidFill>
              </a:rPr>
              <a:t>, </a:t>
            </a:r>
            <a:r>
              <a:rPr lang="cs-CZ" sz="1600" dirty="0">
                <a:solidFill>
                  <a:schemeClr val="tx1"/>
                </a:solidFill>
              </a:rPr>
              <a:t>obdobný podíl je použit na cyklistické projekty, zbytek 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</a:rPr>
              <a:t>jde na řízení parkovací politiky a opatření managementu mobility 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AU" sz="1600" dirty="0">
              <a:solidFill>
                <a:schemeClr val="tx1"/>
              </a:solidFill>
            </a:endParaRPr>
          </a:p>
          <a:p>
            <a:pPr algn="just"/>
            <a:r>
              <a:rPr lang="en-AU" sz="1600" b="1" dirty="0">
                <a:solidFill>
                  <a:schemeClr val="tx1"/>
                </a:solidFill>
              </a:rPr>
              <a:t>Brno</a:t>
            </a:r>
            <a:r>
              <a:rPr lang="en-AU" sz="1600" dirty="0">
                <a:solidFill>
                  <a:schemeClr val="tx1"/>
                </a:solidFill>
              </a:rPr>
              <a:t> – </a:t>
            </a:r>
            <a:r>
              <a:rPr lang="cs-CZ" sz="1600" dirty="0">
                <a:solidFill>
                  <a:schemeClr val="tx1"/>
                </a:solidFill>
              </a:rPr>
              <a:t>příjmy z parkování a poplatky z nákladních vozidel jsou také využity pro bezpečnostní opatření v dopravě a zkvalitnění sítí veřejné, cyklistické a pěší sítě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83EE51-526E-4A79-8D90-84CFB5EA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89" y="3315260"/>
            <a:ext cx="3270681" cy="18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Odkazy, zdroje, literatura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endParaRPr lang="cs-CZ" sz="19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Metodika pro přípravu plánů udržitelné mobility měst ČR, </a:t>
            </a:r>
            <a:r>
              <a:rPr lang="cs-CZ" sz="2000" dirty="0" err="1">
                <a:solidFill>
                  <a:schemeClr val="tx1"/>
                </a:solidFill>
              </a:rPr>
              <a:t>Jordová</a:t>
            </a:r>
            <a:r>
              <a:rPr lang="cs-CZ" sz="2000" dirty="0">
                <a:solidFill>
                  <a:schemeClr val="tx1"/>
                </a:solidFill>
              </a:rPr>
              <a:t> et al. (2015)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</a:rPr>
              <a:t>EU SUMP Guidelines</a:t>
            </a:r>
            <a:r>
              <a:rPr lang="en-GB" sz="2000" dirty="0">
                <a:solidFill>
                  <a:schemeClr val="tx1"/>
                </a:solidFill>
              </a:rPr>
              <a:t> - </a:t>
            </a:r>
            <a:r>
              <a:rPr lang="en-GB" sz="2000" dirty="0" err="1">
                <a:solidFill>
                  <a:schemeClr val="tx1"/>
                </a:solidFill>
              </a:rPr>
              <a:t>Rupprecht</a:t>
            </a:r>
            <a:r>
              <a:rPr lang="en-GB" sz="2000" dirty="0">
                <a:solidFill>
                  <a:schemeClr val="tx1"/>
                </a:solidFill>
              </a:rPr>
              <a:t> Consult (editor), </a:t>
            </a:r>
            <a:r>
              <a:rPr lang="en-GB" sz="2000" i="1" dirty="0">
                <a:solidFill>
                  <a:schemeClr val="tx1"/>
                </a:solidFill>
              </a:rPr>
              <a:t>Guidelines for Developing and Implementing a Sustainable Urban Mobility Plan</a:t>
            </a:r>
            <a:r>
              <a:rPr lang="en-GB" sz="2000" dirty="0">
                <a:solidFill>
                  <a:schemeClr val="tx1"/>
                </a:solidFill>
              </a:rPr>
              <a:t> (SUMP), Second Edition</a:t>
            </a:r>
            <a:r>
              <a:rPr lang="cs-CZ" sz="2000" dirty="0">
                <a:solidFill>
                  <a:schemeClr val="tx1"/>
                </a:solidFill>
              </a:rPr>
              <a:t>, 2019.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CIVITAS </a:t>
            </a:r>
            <a:r>
              <a:rPr lang="cs-CZ" sz="2000" b="1" dirty="0" err="1">
                <a:solidFill>
                  <a:schemeClr val="tx1"/>
                </a:solidFill>
              </a:rPr>
              <a:t>Guide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for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urban</a:t>
            </a:r>
            <a:r>
              <a:rPr lang="cs-CZ" sz="2000" b="1" dirty="0">
                <a:solidFill>
                  <a:schemeClr val="tx1"/>
                </a:solidFill>
              </a:rPr>
              <a:t> transport </a:t>
            </a:r>
            <a:r>
              <a:rPr lang="cs-CZ" sz="2000" b="1" dirty="0" err="1">
                <a:solidFill>
                  <a:schemeClr val="tx1"/>
                </a:solidFill>
              </a:rPr>
              <a:t>professional</a:t>
            </a:r>
            <a:r>
              <a:rPr lang="cs-CZ" sz="2000" dirty="0">
                <a:solidFill>
                  <a:schemeClr val="tx1"/>
                </a:solidFill>
              </a:rPr>
              <a:t>, 2012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err="1">
                <a:solidFill>
                  <a:schemeClr val="tx1"/>
                </a:solidFill>
              </a:rPr>
              <a:t>Annex</a:t>
            </a:r>
            <a:r>
              <a:rPr lang="cs-CZ" sz="2000" b="1" dirty="0">
                <a:solidFill>
                  <a:schemeClr val="tx1"/>
                </a:solidFill>
              </a:rPr>
              <a:t> I to </a:t>
            </a: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Urban Mobility </a:t>
            </a:r>
            <a:r>
              <a:rPr lang="cs-CZ" sz="2000" b="1" dirty="0" err="1">
                <a:solidFill>
                  <a:schemeClr val="tx1"/>
                </a:solidFill>
              </a:rPr>
              <a:t>Package</a:t>
            </a:r>
            <a:r>
              <a:rPr lang="cs-CZ" sz="2000" dirty="0">
                <a:solidFill>
                  <a:schemeClr val="tx1"/>
                </a:solidFill>
              </a:rPr>
              <a:t>, {SWD(2013) 524-9 </a:t>
            </a:r>
            <a:r>
              <a:rPr lang="cs-CZ" sz="2000" dirty="0" err="1">
                <a:solidFill>
                  <a:schemeClr val="tx1"/>
                </a:solidFill>
              </a:rPr>
              <a:t>final</a:t>
            </a:r>
            <a:r>
              <a:rPr lang="cs-CZ" sz="2000" dirty="0">
                <a:solidFill>
                  <a:schemeClr val="tx1"/>
                </a:solidFill>
              </a:rPr>
              <a:t>} - </a:t>
            </a:r>
            <a:r>
              <a:rPr lang="en-US" sz="2000" dirty="0">
                <a:solidFill>
                  <a:schemeClr val="tx1"/>
                </a:solidFill>
              </a:rPr>
              <a:t>Together towards competitive and resource-efficient urban mobility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S.T.R.E.E.T </a:t>
            </a:r>
            <a:r>
              <a:rPr lang="cs-CZ" sz="2000" b="1" dirty="0" err="1">
                <a:solidFill>
                  <a:schemeClr val="tx1"/>
                </a:solidFill>
              </a:rPr>
              <a:t>Toolbox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err="1">
                <a:solidFill>
                  <a:schemeClr val="tx1"/>
                </a:solidFill>
              </a:rPr>
              <a:t>project</a:t>
            </a:r>
            <a:r>
              <a:rPr lang="cs-CZ" sz="2000" dirty="0">
                <a:solidFill>
                  <a:schemeClr val="tx1"/>
                </a:solidFill>
              </a:rPr>
              <a:t> co-</a:t>
            </a:r>
            <a:r>
              <a:rPr lang="cs-CZ" sz="2000" dirty="0" err="1">
                <a:solidFill>
                  <a:schemeClr val="tx1"/>
                </a:solidFill>
              </a:rPr>
              <a:t>funded</a:t>
            </a:r>
            <a:r>
              <a:rPr lang="cs-CZ" sz="2000" dirty="0">
                <a:solidFill>
                  <a:schemeClr val="tx1"/>
                </a:solidFill>
              </a:rPr>
              <a:t> by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Erasmus + </a:t>
            </a:r>
            <a:r>
              <a:rPr lang="cs-CZ" sz="2000" dirty="0" err="1">
                <a:solidFill>
                  <a:schemeClr val="tx1"/>
                </a:solidFill>
              </a:rPr>
              <a:t>programme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EU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 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</p:txBody>
      </p:sp>
    </p:spTree>
    <p:extLst>
      <p:ext uri="{BB962C8B-B14F-4D97-AF65-F5344CB8AC3E}">
        <p14:creationId xmlns:p14="http://schemas.microsoft.com/office/powerpoint/2010/main" val="26236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6943" y="319595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Radomíra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Jordová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232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-1" y="0"/>
            <a:ext cx="12192001" cy="91439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37592" y="3323492"/>
            <a:ext cx="881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Montserrat" panose="00000500000000000000" pitchFamily="2" charset="-18"/>
              </a:rPr>
              <a:t>NAVAZUJÍCÍ ČÁST ÚKOLŮ URČENA PRO UČITELE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89" y="248324"/>
            <a:ext cx="4973977" cy="13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OTÁZKY pro </a:t>
            </a:r>
            <a:r>
              <a:rPr lang="en-AU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Student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y</a:t>
            </a:r>
            <a:r>
              <a:rPr lang="en-AU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Co běžně představuje termín Management mobility?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Kdo je Manažer mobility a jaká je jeho/její role?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 probíhá výběr opatření? Která kritéria jsou zásadní?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 jakých oblastech jsou nejčastěji plánována opatření v rámci SUMP?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 Management mobility konkrétně podporuje udržitelné dopravní vzorce ve městech? 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</a:t>
            </a:r>
          </a:p>
        </p:txBody>
      </p:sp>
    </p:spTree>
    <p:extLst>
      <p:ext uri="{BB962C8B-B14F-4D97-AF65-F5344CB8AC3E}">
        <p14:creationId xmlns:p14="http://schemas.microsoft.com/office/powerpoint/2010/main" val="279568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6943" y="319595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Radomíra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Jordová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9222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Řešená oblast </a:t>
            </a:r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sump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cyklu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1" y="2425887"/>
            <a:ext cx="6127048" cy="4176506"/>
          </a:xfrm>
        </p:spPr>
      </p:pic>
      <p:sp>
        <p:nvSpPr>
          <p:cNvPr id="22" name="Zástupný symbol pro obsah 21"/>
          <p:cNvSpPr>
            <a:spLocks noGrp="1"/>
          </p:cNvSpPr>
          <p:nvPr>
            <p:ph sz="half" idx="2"/>
          </p:nvPr>
        </p:nvSpPr>
        <p:spPr>
          <a:xfrm>
            <a:off x="6567854" y="2597555"/>
            <a:ext cx="4785946" cy="376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07.1 – Výběr vhodných opatření </a:t>
            </a: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Management mobility   </a:t>
            </a:r>
          </a:p>
        </p:txBody>
      </p:sp>
    </p:spTree>
    <p:extLst>
      <p:ext uri="{BB962C8B-B14F-4D97-AF65-F5344CB8AC3E}">
        <p14:creationId xmlns:p14="http://schemas.microsoft.com/office/powerpoint/2010/main" val="161671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Význam managementu mobility (MM)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algn="just"/>
            <a:endParaRPr lang="cs-CZ" sz="1600" dirty="0"/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Strategické plánování a příprava politik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založených na udržitelném dopravním systému (s převládajícími podíly udržitelných druhů dopravy); klíčové plánovací dokumenty a plány mobility </a:t>
            </a:r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Řízení a poskytování koordinovaných dopravních služeb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(dopravní nabídka) různým uživatelským skupinám </a:t>
            </a:r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Hlavními cíli MM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účinnost, efektivita a ucelená nabídka udržitelných možností dopravy </a:t>
            </a:r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Zaměření na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řízení poptávky po dopravě a změnu neudržitelných vzorců dopravního plánování a chování. 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4999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Management mobility – přístup v plánech mobility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8926" y="2587513"/>
            <a:ext cx="10921223" cy="4065835"/>
          </a:xfrm>
        </p:spPr>
        <p:txBody>
          <a:bodyPr>
            <a:normAutofit fontScale="85000" lnSpcReduction="10000"/>
          </a:bodyPr>
          <a:lstStyle/>
          <a:p>
            <a:pPr marL="0" lvl="1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mobility je přístup užitečný pro různé druhy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plánů mobility</a:t>
            </a:r>
          </a:p>
          <a:p>
            <a:pPr marL="0" lvl="1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plány mobility = nástroje pro koordinaci a optimalizaci denní mobility, především ve městech: </a:t>
            </a:r>
          </a:p>
          <a:p>
            <a:pPr marL="0" lvl="1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defRPr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Plány udržitelné městské mobility (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SUMP) – koordinují nabídku a poptávku po dopravě na úrovni města a vedou obojí udržitelným směrem </a:t>
            </a:r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Firemní plány mobility (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koordinují dojíždění zaměstnanců do práce a jejich služební cesty, ale i cesty zákazníků do sídel firmy, s nabídkou udržitelných druhů dopravy   </a:t>
            </a:r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Školní plány mobility (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koordinují cesty žáků a studentů do škol udržitelnými druhy dopravy  </a:t>
            </a:r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institucionální nebo specifické plány mobility 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 cílem umožnit co nejvíce udržitelných cest do sídel nemocnic, knihoven, volnočasových center (hřiště,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wellness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apod.) nebo na jednorázové velké události (koncerty, sportovní utkání apod.)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8046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405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Manažer mobility – vede tento proces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Manažeři mobility </a:t>
            </a:r>
            <a:r>
              <a:rPr lang="cs-CZ" sz="2000" dirty="0">
                <a:solidFill>
                  <a:schemeClr val="tx1"/>
                </a:solidFill>
              </a:rPr>
              <a:t>na úrovni města:</a:t>
            </a:r>
          </a:p>
          <a:p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Koordinují plány mobility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Přivádějí různé </a:t>
            </a:r>
            <a:r>
              <a:rPr lang="cs-CZ" sz="2000" dirty="0" err="1">
                <a:solidFill>
                  <a:schemeClr val="tx1"/>
                </a:solidFill>
              </a:rPr>
              <a:t>stakeholdery</a:t>
            </a:r>
            <a:r>
              <a:rPr lang="cs-CZ" sz="2000" dirty="0">
                <a:solidFill>
                  <a:schemeClr val="tx1"/>
                </a:solidFill>
              </a:rPr>
              <a:t> ke spolupráci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Otevírají debatu o udržitelnosti dopravy, jejím plánování, řešení, monitorování i evaluaci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Poskytují informace o mobilitě, s ní spojeným znečištěním ovzduší apod. a o plánovaných i realizovaných opatřeních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Organizují diskuse s veřejností a cílovými skupinami v souladu s cíli SUMP, s podporou politiků a vedení města. 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8BA504-073B-43D1-B681-0E172FD89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008" y="1704924"/>
            <a:ext cx="3594209" cy="23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2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Manažer mobility – vede tento proces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Příklad národní iniciativy - Itálie</a:t>
            </a:r>
            <a:r>
              <a:rPr lang="en-AU" dirty="0">
                <a:solidFill>
                  <a:schemeClr val="tx1"/>
                </a:solidFill>
              </a:rPr>
              <a:t>: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sz="1800" dirty="0">
                <a:solidFill>
                  <a:schemeClr val="tx1"/>
                </a:solidFill>
              </a:rPr>
              <a:t>Role ‚</a:t>
            </a:r>
            <a:r>
              <a:rPr lang="cs-CZ" sz="1800" b="1" dirty="0">
                <a:solidFill>
                  <a:schemeClr val="tx1"/>
                </a:solidFill>
              </a:rPr>
              <a:t>manažera mobility</a:t>
            </a:r>
            <a:r>
              <a:rPr lang="cs-CZ" sz="1800" dirty="0">
                <a:solidFill>
                  <a:schemeClr val="tx1"/>
                </a:solidFill>
              </a:rPr>
              <a:t>‘ byla oficiálně zavedena v r. 1998 v italské legislativě, přestože pozice manažera mobility se v italských podnicích stala povinnou až nedávno. Impulsem byl dekret italského ministra  dopravy a udržitelné mobility, který vydal společně s italským ministrem pro ekologickou transformaci (rezort životního prostředí). Tento výnos ukládá všem firmám s více než 100 zaměstnanci, pokud sídlí ve městech s více než 50.000 obyvateli – </a:t>
            </a:r>
            <a:r>
              <a:rPr lang="cs-CZ" sz="1800" u="sng" dirty="0">
                <a:solidFill>
                  <a:schemeClr val="tx1"/>
                </a:solidFill>
              </a:rPr>
              <a:t>mít vytvořenou pozici manažera mobility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cs-CZ" sz="1800" dirty="0">
                <a:solidFill>
                  <a:schemeClr val="tx1"/>
                </a:solidFill>
              </a:rPr>
              <a:t>Hlavním cílem je organizovat mobilitu do zaměstnání, která vytváří velký počet denních cest, a snížit pomocí kvalitní nabídky alternativ (veřejná, cyklistická, pěší a sdílená mobilita) negativní dopady dopravy na životní prostředí a kvalitu života.</a:t>
            </a:r>
          </a:p>
          <a:p>
            <a:pPr marL="0" lvl="1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defRPr/>
            </a:pPr>
            <a:r>
              <a:rPr lang="cs-CZ" sz="1800" dirty="0">
                <a:solidFill>
                  <a:schemeClr val="tx1"/>
                </a:solidFill>
                <a:cs typeface="Calibri" panose="020F0502020204030204" pitchFamily="34" charset="0"/>
              </a:rPr>
              <a:t>Obdobné iniciativy najdeme i v jiných zemích, např. Německo, Francie, USA apod.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A791B0-F9A5-48F2-B410-9C2F1198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588" y="166742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Ukázka organizace a role Manažera mobility v USA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08B79F-AF2E-45B9-9AA1-74F1EFF77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83" y="2342414"/>
            <a:ext cx="8487053" cy="440604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9180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067" y="1797499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Jaké cíle by měla opatření MM naplňovat</a:t>
            </a:r>
            <a:r>
              <a:rPr lang="en-AU" sz="2800" b="1" dirty="0">
                <a:solidFill>
                  <a:srgbClr val="1EA2C1"/>
                </a:solidFill>
              </a:rPr>
              <a:t>?    </a:t>
            </a:r>
            <a:endParaRPr lang="en-AU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Činit mobilitu přístupnou a naplnit základní </a:t>
            </a:r>
            <a:r>
              <a:rPr lang="cs-CZ" b="1" dirty="0">
                <a:solidFill>
                  <a:schemeClr val="tx1"/>
                </a:solidFill>
              </a:rPr>
              <a:t>potřeby všech uživatelských skupin po mobilitě</a:t>
            </a:r>
            <a:r>
              <a:rPr lang="en-AU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Vyvážit a reagovat na různé potřeby uživatelů </a:t>
            </a:r>
            <a:r>
              <a:rPr lang="cs-CZ" b="1" dirty="0">
                <a:solidFill>
                  <a:schemeClr val="tx1"/>
                </a:solidFill>
              </a:rPr>
              <a:t>optimalizací dopravních služeb </a:t>
            </a:r>
            <a:r>
              <a:rPr lang="cs-CZ" dirty="0">
                <a:solidFill>
                  <a:schemeClr val="tx1"/>
                </a:solidFill>
              </a:rPr>
              <a:t>pro obyvatele i návštěvníky města, velké i střední podniky</a:t>
            </a:r>
            <a:r>
              <a:rPr lang="en-AU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Vyrovnaně </a:t>
            </a:r>
            <a:r>
              <a:rPr lang="cs-CZ" b="1" dirty="0">
                <a:solidFill>
                  <a:schemeClr val="tx1"/>
                </a:solidFill>
              </a:rPr>
              <a:t>rozvíjet</a:t>
            </a:r>
            <a:r>
              <a:rPr lang="cs-CZ" dirty="0">
                <a:solidFill>
                  <a:schemeClr val="tx1"/>
                </a:solidFill>
              </a:rPr>
              <a:t> a lépe </a:t>
            </a:r>
            <a:r>
              <a:rPr lang="cs-CZ" b="1" dirty="0">
                <a:solidFill>
                  <a:schemeClr val="tx1"/>
                </a:solidFill>
              </a:rPr>
              <a:t>integrovat různé druhy dopravy</a:t>
            </a:r>
            <a:r>
              <a:rPr lang="en-AU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Splnit </a:t>
            </a:r>
            <a:r>
              <a:rPr lang="cs-CZ" b="1" dirty="0">
                <a:solidFill>
                  <a:schemeClr val="tx1"/>
                </a:solidFill>
              </a:rPr>
              <a:t>požadavky udržitelnosti</a:t>
            </a:r>
            <a:r>
              <a:rPr lang="cs-CZ" dirty="0">
                <a:solidFill>
                  <a:schemeClr val="tx1"/>
                </a:solidFill>
              </a:rPr>
              <a:t> v souvislosti s potřebou ekonomické životaschopnosti, sociální rovnosti, kvality životního prostředí a zdraví</a:t>
            </a:r>
            <a:r>
              <a:rPr lang="en-AU" dirty="0">
                <a:solidFill>
                  <a:schemeClr val="tx1"/>
                </a:solidFill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AU" b="1" dirty="0" err="1">
                <a:solidFill>
                  <a:schemeClr val="tx1"/>
                </a:solidFill>
              </a:rPr>
              <a:t>Optim</a:t>
            </a:r>
            <a:r>
              <a:rPr lang="cs-CZ" b="1" dirty="0" err="1">
                <a:solidFill>
                  <a:schemeClr val="tx1"/>
                </a:solidFill>
              </a:rPr>
              <a:t>alizovat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účinnost a efektivitu </a:t>
            </a:r>
            <a:r>
              <a:rPr lang="cs-CZ" b="1" dirty="0">
                <a:solidFill>
                  <a:schemeClr val="tx1"/>
                </a:solidFill>
              </a:rPr>
              <a:t>dopravního systému </a:t>
            </a:r>
            <a:r>
              <a:rPr lang="cs-CZ" dirty="0">
                <a:solidFill>
                  <a:schemeClr val="tx1"/>
                </a:solidFill>
              </a:rPr>
              <a:t>a nových opatření</a:t>
            </a:r>
            <a:r>
              <a:rPr lang="en-AU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Lépe využívat </a:t>
            </a:r>
            <a:r>
              <a:rPr lang="cs-CZ" b="1" dirty="0">
                <a:solidFill>
                  <a:schemeClr val="tx1"/>
                </a:solidFill>
              </a:rPr>
              <a:t>městský prostor a stávající infrastrukturu </a:t>
            </a:r>
            <a:r>
              <a:rPr lang="cs-CZ" dirty="0">
                <a:solidFill>
                  <a:schemeClr val="tx1"/>
                </a:solidFill>
              </a:rPr>
              <a:t>a dopravní služby</a:t>
            </a:r>
            <a:r>
              <a:rPr lang="en-AU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1"/>
                </a:solidFill>
              </a:rPr>
              <a:t>Zvýšit atraktivitu </a:t>
            </a:r>
            <a:r>
              <a:rPr lang="cs-CZ" dirty="0">
                <a:solidFill>
                  <a:schemeClr val="tx1"/>
                </a:solidFill>
              </a:rPr>
              <a:t>městského prostředí, kvalitu života a veřejné zdraví</a:t>
            </a:r>
            <a:r>
              <a:rPr lang="en-AU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1"/>
                </a:solidFill>
              </a:rPr>
              <a:t>Zlepšit bezpečnost </a:t>
            </a:r>
            <a:r>
              <a:rPr lang="cs-CZ" dirty="0">
                <a:solidFill>
                  <a:schemeClr val="tx1"/>
                </a:solidFill>
              </a:rPr>
              <a:t>a bezpečí všech uživatelů dopravy</a:t>
            </a:r>
            <a:r>
              <a:rPr lang="en-AU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1"/>
                </a:solidFill>
              </a:rPr>
              <a:t>Snížit znečištění </a:t>
            </a:r>
            <a:r>
              <a:rPr lang="cs-CZ" dirty="0">
                <a:solidFill>
                  <a:schemeClr val="tx1"/>
                </a:solidFill>
              </a:rPr>
              <a:t>ovzduší a hladinu hluku z dopravy, zvláště pak emise skleníkových plynů, a redukovat spotřebu energií z neobnovitelných zdrojů</a:t>
            </a:r>
            <a:endParaRPr lang="en-AU" dirty="0">
              <a:solidFill>
                <a:schemeClr val="tx1"/>
              </a:solidFill>
            </a:endParaRPr>
          </a:p>
          <a:p>
            <a:pPr algn="just"/>
            <a:endParaRPr lang="en-AU" sz="2000" dirty="0">
              <a:solidFill>
                <a:schemeClr val="tx1"/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</p:txBody>
      </p:sp>
    </p:spTree>
    <p:extLst>
      <p:ext uri="{BB962C8B-B14F-4D97-AF65-F5344CB8AC3E}">
        <p14:creationId xmlns:p14="http://schemas.microsoft.com/office/powerpoint/2010/main" val="77049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Koncept SUMP – typické oblasti k řešení a nabídka opatření: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423604"/>
            <a:ext cx="10533189" cy="402115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cs-CZ" b="1" dirty="0">
                <a:solidFill>
                  <a:schemeClr val="tx1"/>
                </a:solidFill>
              </a:rPr>
              <a:t>Plán udržitelné městské mobility (SUMP) </a:t>
            </a:r>
            <a:r>
              <a:rPr lang="cs-CZ" dirty="0">
                <a:solidFill>
                  <a:schemeClr val="tx1"/>
                </a:solidFill>
              </a:rPr>
              <a:t>usiluje o vyvážený rozvoj všech druhů dopravy s tím, že podporuje změnu směrem k udržitelným druhům dopravy</a:t>
            </a:r>
            <a:r>
              <a:rPr lang="en-AU" dirty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Předkládá integrovanou sadu odborných, infrastrukturních, strategických i měkkých opatření tak, aby bylo dosaženo cílů, které byly vytčeny pro naplnění vize mobility</a:t>
            </a:r>
            <a:r>
              <a:rPr lang="en-AU" dirty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Nejčastěji se opatření realizují v těchto oblastech</a:t>
            </a:r>
            <a:r>
              <a:rPr lang="en-AU" dirty="0">
                <a:solidFill>
                  <a:schemeClr val="tx1"/>
                </a:solidFill>
              </a:rPr>
              <a:t>:</a:t>
            </a:r>
            <a:endParaRPr lang="cs-CZ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Veřejná doprava, MHD</a:t>
            </a:r>
            <a:endParaRPr lang="en-AU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Pěší a cyklistická doprava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AU" noProof="1">
                <a:solidFill>
                  <a:schemeClr val="tx1"/>
                </a:solidFill>
              </a:rPr>
              <a:t>Intermodalit</a:t>
            </a:r>
            <a:r>
              <a:rPr lang="cs-CZ" noProof="1">
                <a:solidFill>
                  <a:schemeClr val="tx1"/>
                </a:solidFill>
              </a:rPr>
              <a:t>a (např. veřejná + cyklistická doprava)</a:t>
            </a:r>
            <a:endParaRPr lang="en-AU" noProof="1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Bezpečnost všech druhů doprav ve městě  </a:t>
            </a:r>
            <a:endParaRPr lang="en-AU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Silniční doprava – automobilová (včetně parkování</a:t>
            </a:r>
            <a:r>
              <a:rPr lang="en-AU" dirty="0">
                <a:solidFill>
                  <a:schemeClr val="tx1"/>
                </a:solidFill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Nákladní doprava, logistika ve městě </a:t>
            </a:r>
            <a:endParaRPr lang="en-AU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1"/>
                </a:solidFill>
              </a:rPr>
              <a:t>Management mobility </a:t>
            </a:r>
            <a:r>
              <a:rPr lang="cs-CZ" dirty="0">
                <a:solidFill>
                  <a:schemeClr val="tx1"/>
                </a:solidFill>
              </a:rPr>
              <a:t>– aktivity, které povedou ke změnám dopravních návyků směrem k podpoře udržitelných druhů dopravy a zapojení všech uživatelů (obyvatelé, zaměstnavatelé, školy a další relevantní aktéři)</a:t>
            </a:r>
            <a:endParaRPr lang="cs-CZ" b="1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Inteligentní dopravní systémy </a:t>
            </a:r>
          </a:p>
          <a:p>
            <a:pPr marL="0" lvl="1"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SzPct val="76000"/>
              <a:defRPr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4057" y="381485"/>
            <a:ext cx="656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Mobility management  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82025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1541</Words>
  <Application>Microsoft Office PowerPoint</Application>
  <PresentationFormat>Širokoúhlá obrazovka</PresentationFormat>
  <Paragraphs>143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Lora</vt:lpstr>
      <vt:lpstr>Montserrat</vt:lpstr>
      <vt:lpstr>Wingdings</vt:lpstr>
      <vt:lpstr>Motiv Office</vt:lpstr>
      <vt:lpstr>management mobility – TYPICKÁ OPATŘENÍ PRO PLÁNY UDRŽITELNÉ MĚSTSKÉ MOBILITY </vt:lpstr>
      <vt:lpstr>Řešená oblast sump cyklu </vt:lpstr>
      <vt:lpstr>Význam managementu mobility (MM)   </vt:lpstr>
      <vt:lpstr>Management mobility – přístup v plánech mobility   </vt:lpstr>
      <vt:lpstr>Manažer mobility – vede tento proces   </vt:lpstr>
      <vt:lpstr>Manažer mobility – vede tento proces </vt:lpstr>
      <vt:lpstr>Ukázka organizace a role Manažera mobility v USA  </vt:lpstr>
      <vt:lpstr>Jaké cíle by měla opatření MM naplňovat?    </vt:lpstr>
      <vt:lpstr>Koncept SUMP – typické oblasti k řešení a nabídka opatření:   </vt:lpstr>
      <vt:lpstr>„Měkký“ management mobility zahrnuje:    </vt:lpstr>
      <vt:lpstr>„Tvrdý“ management mobility zahrnuje:    </vt:lpstr>
      <vt:lpstr>Fond mobility:    </vt:lpstr>
      <vt:lpstr>Odkazy, zdroje, literatura</vt:lpstr>
      <vt:lpstr>Děkuji za pozornost!</vt:lpstr>
      <vt:lpstr>Prezentace aplikace PowerPoint</vt:lpstr>
      <vt:lpstr>OTÁZKY pro Studenty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Hana.Bruhova-Foltynova</cp:lastModifiedBy>
  <cp:revision>79</cp:revision>
  <dcterms:created xsi:type="dcterms:W3CDTF">2021-04-05T10:49:40Z</dcterms:created>
  <dcterms:modified xsi:type="dcterms:W3CDTF">2022-02-28T13:38:31Z</dcterms:modified>
</cp:coreProperties>
</file>